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59" r:id="rId5"/>
    <p:sldId id="260" r:id="rId6"/>
    <p:sldId id="279" r:id="rId7"/>
    <p:sldId id="280" r:id="rId8"/>
    <p:sldId id="275" r:id="rId9"/>
    <p:sldId id="274" r:id="rId10"/>
    <p:sldId id="276" r:id="rId11"/>
    <p:sldId id="277" r:id="rId12"/>
    <p:sldId id="265" r:id="rId13"/>
    <p:sldId id="278" r:id="rId14"/>
    <p:sldId id="270" r:id="rId15"/>
    <p:sldId id="269" r:id="rId16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867" autoAdjust="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16" y="67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22AD3-B6C6-47D1-B976-042C9BFB3DDC}" type="datetimeFigureOut">
              <a:rPr lang="hr-HR" smtClean="0"/>
              <a:t>27.11.2017.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C473-EECE-474F-AEC7-53AF293BC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5866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D0909-2B8E-42BC-A9EB-6D4D19460301}" type="datetimeFigureOut">
              <a:rPr lang="hr-HR" smtClean="0"/>
              <a:t>27.11.2017.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B0BC-2AAC-4417-9CA6-DC6E11870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6945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65BF22-0E0A-466C-A01C-0A09A5F19D1C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12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8F0943-E3E1-458A-BE28-B31A8E9E0F56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35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91F935-43FE-4F12-83DD-E642768A3449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18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0675-55C9-42BE-9AA3-EA1C402813E1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136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55EE43-55B3-4F16-9B52-3DF0F9124DDC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55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0675-55C9-42BE-9AA3-EA1C402813E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36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93CB86F-7EFF-4304-8050-A10BBE24B018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92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0D9C39-F68B-4476-80B6-B84792AE6F64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85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CAE20C-E3FB-4C48-9059-9BA5D6D3A33C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08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EFEEF0-DBFB-42CA-B7A9-95E486E8A794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52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CA480A-6291-49AB-9E74-0D46DC9F2B09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74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0675-55C9-42BE-9AA3-EA1C402813E1}" type="slidenum">
              <a:rPr lang="hr-HR" smtClean="0">
                <a:solidFill>
                  <a:prstClr val="black"/>
                </a:solidFill>
              </a:rPr>
              <a:pPr/>
              <a:t>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0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1DE89-A78E-406E-91A9-7103E4A961CC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99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078D31-C93B-4BD3-8250-C43C0147A022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13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7027A-00C0-4407-B93B-66882CF8EF20}" type="datetime1">
              <a:rPr lang="hr-HR" smtClean="0"/>
              <a:t>27.11.2017.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A0B0BC-2AAC-4417-9CA6-DC6E118701F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3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041227"/>
            <a:ext cx="9143999" cy="603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spc="-150">
                <a:effectLst/>
              </a:defRPr>
            </a:lvl1pPr>
          </a:lstStyle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733256"/>
            <a:ext cx="8136904" cy="360040"/>
          </a:xfrm>
          <a:prstGeom prst="rect">
            <a:avLst/>
          </a:prstGeom>
        </p:spPr>
        <p:txBody>
          <a:bodyPr/>
          <a:lstStyle>
            <a:lvl1pPr marL="46037" indent="0" algn="r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 spc="0">
                <a:latin typeface="+mj-lt"/>
              </a:defRPr>
            </a:lvl1pPr>
            <a:lvl2pPr marL="625475" indent="-2603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wis721 BT"/>
              </a:defRPr>
            </a:lvl2pPr>
            <a:lvl3pPr marL="898525" indent="-258763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2000">
                <a:latin typeface="Swis721 BT"/>
              </a:defRPr>
            </a:lvl3pPr>
            <a:lvl4pPr marL="1097280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800">
                <a:latin typeface="Swis721 BT"/>
              </a:defRPr>
            </a:lvl4pPr>
            <a:lvl5pPr marL="1389888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600">
                <a:latin typeface="Swis721 BT"/>
              </a:defRPr>
            </a:lvl5pPr>
          </a:lstStyle>
          <a:p>
            <a:pPr lvl="0"/>
            <a:r>
              <a:rPr lang="hr-HR" dirty="0" smtClean="0"/>
              <a:t>Ime i prezime</a:t>
            </a:r>
            <a:endParaRPr lang="en-US" dirty="0" smtClean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27784" y="6381328"/>
            <a:ext cx="3888432" cy="360040"/>
          </a:xfrm>
          <a:prstGeom prst="rect">
            <a:avLst/>
          </a:prstGeom>
        </p:spPr>
        <p:txBody>
          <a:bodyPr/>
          <a:lstStyle>
            <a:lvl1pPr marL="46037" indent="0" algn="ctr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0">
                <a:latin typeface="+mj-lt"/>
              </a:defRPr>
            </a:lvl1pPr>
            <a:lvl2pPr marL="625475" indent="-2603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wis721 BT"/>
              </a:defRPr>
            </a:lvl2pPr>
            <a:lvl3pPr marL="898525" indent="-258763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2000">
                <a:latin typeface="Swis721 BT"/>
              </a:defRPr>
            </a:lvl3pPr>
            <a:lvl4pPr marL="1097280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800">
                <a:latin typeface="Swis721 BT"/>
              </a:defRPr>
            </a:lvl4pPr>
            <a:lvl5pPr marL="1389888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600">
                <a:latin typeface="Swis721 BT"/>
              </a:defRPr>
            </a:lvl5pPr>
          </a:lstStyle>
          <a:p>
            <a:pPr lvl="0"/>
            <a:r>
              <a:rPr lang="hr-HR" dirty="0" smtClean="0"/>
              <a:t>Mjesto, datum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225"/>
            <a:ext cx="2302649" cy="864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4" y="222367"/>
            <a:ext cx="682696" cy="6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1837594" cy="4977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750" y="1412875"/>
            <a:ext cx="8135938" cy="4608513"/>
          </a:xfrm>
          <a:prstGeom prst="rect">
            <a:avLst/>
          </a:prstGeom>
        </p:spPr>
        <p:txBody>
          <a:bodyPr/>
          <a:lstStyle>
            <a:lvl1pPr marL="388620" indent="-34290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400"/>
            </a:lvl1pPr>
            <a:lvl2pPr marL="708660" indent="-34290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982980" indent="-34290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000"/>
            </a:lvl3pPr>
            <a:lvl4pPr marL="1200150" indent="-28575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1800"/>
            </a:lvl4pPr>
            <a:lvl5pPr marL="1492758" indent="-28575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8289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spc="-1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4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8289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spc="-1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9552" y="1412777"/>
            <a:ext cx="8135938" cy="4608512"/>
          </a:xfrm>
          <a:prstGeom prst="rect">
            <a:avLst/>
          </a:prstGeom>
        </p:spPr>
        <p:txBody>
          <a:bodyPr/>
          <a:lstStyle>
            <a:lvl1pPr marL="360363" indent="-314325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400"/>
            </a:lvl1pPr>
            <a:lvl2pPr marL="719138" indent="-354013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989013" indent="-349250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2000"/>
            </a:lvl3pPr>
            <a:lvl4pPr marL="1258888" indent="-344488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1800"/>
            </a:lvl4pPr>
            <a:lvl5pPr marL="1528763" indent="-322263">
              <a:buClr>
                <a:schemeClr val="bg2">
                  <a:lumMod val="25000"/>
                </a:schemeClr>
              </a:buClr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1837594" cy="4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539552" y="1412775"/>
            <a:ext cx="8136904" cy="4608513"/>
          </a:xfrm>
          <a:prstGeom prst="rect">
            <a:avLst/>
          </a:prstGeom>
        </p:spPr>
        <p:txBody>
          <a:bodyPr/>
          <a:lstStyle>
            <a:lvl1pPr marL="449263" indent="-403225">
              <a:lnSpc>
                <a:spcPct val="150000"/>
              </a:lnSpc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  <a:defRPr sz="2400"/>
            </a:lvl1pPr>
          </a:lstStyle>
          <a:p>
            <a:r>
              <a:rPr lang="en-US" dirty="0" smtClean="0"/>
              <a:t>Click icon to add table</a:t>
            </a:r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8289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spc="-1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1837594" cy="4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9552" y="1412775"/>
            <a:ext cx="8136136" cy="4608513"/>
          </a:xfrm>
          <a:prstGeom prst="rect">
            <a:avLst/>
          </a:prstGeom>
        </p:spPr>
        <p:txBody>
          <a:bodyPr/>
          <a:lstStyle>
            <a:lvl1pPr marL="360363" indent="-314325"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8289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spc="-1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1837594" cy="4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8289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spc="-1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1520" y="1268760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539552" y="1412776"/>
            <a:ext cx="8135938" cy="4608513"/>
          </a:xfrm>
          <a:prstGeom prst="rect">
            <a:avLst/>
          </a:prstGeom>
        </p:spPr>
        <p:txBody>
          <a:bodyPr/>
          <a:lstStyle>
            <a:lvl1pPr marL="388620" indent="-342900"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  <a:defRPr sz="2400"/>
            </a:lvl1pPr>
          </a:lstStyle>
          <a:p>
            <a:r>
              <a:rPr lang="en-US" dirty="0" smtClean="0"/>
              <a:t>Click icon to add chart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1837594" cy="4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 userDrawn="1"/>
        </p:nvCxnSpPr>
        <p:spPr>
          <a:xfrm>
            <a:off x="251521" y="980728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225"/>
            <a:ext cx="2302649" cy="864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4" y="222367"/>
            <a:ext cx="682696" cy="652218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041227"/>
            <a:ext cx="9143999" cy="603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spc="-150">
                <a:effectLst/>
              </a:defRPr>
            </a:lvl1pPr>
          </a:lstStyle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733256"/>
            <a:ext cx="8136904" cy="360040"/>
          </a:xfrm>
          <a:prstGeom prst="rect">
            <a:avLst/>
          </a:prstGeom>
        </p:spPr>
        <p:txBody>
          <a:bodyPr/>
          <a:lstStyle>
            <a:lvl1pPr marL="46037" indent="0" algn="r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>
                <a:latin typeface="+mj-lt"/>
              </a:defRPr>
            </a:lvl1pPr>
            <a:lvl2pPr marL="625475" indent="-2603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wis721 BT"/>
              </a:defRPr>
            </a:lvl2pPr>
            <a:lvl3pPr marL="898525" indent="-258763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2000">
                <a:latin typeface="Swis721 BT"/>
              </a:defRPr>
            </a:lvl3pPr>
            <a:lvl4pPr marL="1097280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800">
                <a:latin typeface="Swis721 BT"/>
              </a:defRPr>
            </a:lvl4pPr>
            <a:lvl5pPr marL="1389888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600">
                <a:latin typeface="Swis721 BT"/>
              </a:defRPr>
            </a:lvl5pPr>
          </a:lstStyle>
          <a:p>
            <a:pPr lvl="0"/>
            <a:r>
              <a:rPr lang="hr-HR" dirty="0" smtClean="0"/>
              <a:t>Ime i Prezime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27784" y="6381328"/>
            <a:ext cx="3888432" cy="360040"/>
          </a:xfrm>
          <a:prstGeom prst="rect">
            <a:avLst/>
          </a:prstGeom>
        </p:spPr>
        <p:txBody>
          <a:bodyPr/>
          <a:lstStyle>
            <a:lvl1pPr marL="46037" indent="0" algn="ctr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>
                <a:latin typeface="+mj-lt"/>
              </a:defRPr>
            </a:lvl1pPr>
            <a:lvl2pPr marL="625475" indent="-2603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wis721 BT"/>
              </a:defRPr>
            </a:lvl2pPr>
            <a:lvl3pPr marL="898525" indent="-258763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2000">
                <a:latin typeface="Swis721 BT"/>
              </a:defRPr>
            </a:lvl3pPr>
            <a:lvl4pPr marL="1097280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800">
                <a:latin typeface="Swis721 BT"/>
              </a:defRPr>
            </a:lvl4pPr>
            <a:lvl5pPr marL="1389888" indent="-18288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600">
                <a:latin typeface="Swis721 BT"/>
              </a:defRPr>
            </a:lvl5pPr>
          </a:lstStyle>
          <a:p>
            <a:pPr lvl="0"/>
            <a:r>
              <a:rPr lang="hr-HR" dirty="0" smtClean="0"/>
              <a:t>Mjesto, datum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20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8" r:id="rId3"/>
    <p:sldLayoutId id="2147483705" r:id="rId4"/>
    <p:sldLayoutId id="2147483704" r:id="rId5"/>
    <p:sldLayoutId id="2147483707" r:id="rId6"/>
    <p:sldLayoutId id="2147483709" r:id="rId7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552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521" y="980728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10000"/>
                  </a:schemeClr>
                </a:gs>
                <a:gs pos="50000">
                  <a:schemeClr val="bg2"/>
                </a:gs>
                <a:gs pos="100000">
                  <a:schemeClr val="bg2">
                    <a:alpha val="1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521" y="6165304"/>
            <a:ext cx="8640959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99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11" y="31417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Postupanja u </a:t>
            </a:r>
            <a:r>
              <a:rPr lang="hr-HR" sz="3200" dirty="0" err="1" smtClean="0"/>
              <a:t>kibernetičkim</a:t>
            </a:r>
            <a:r>
              <a:rPr lang="hr-HR" sz="3200" dirty="0" smtClean="0"/>
              <a:t> krizama –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>zakonski okvir, trenutno stanje, budućnost </a:t>
            </a:r>
            <a:endParaRPr lang="hr-HR" sz="3200" cap="small" spc="-15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+mj-lt"/>
              </a:rPr>
              <a:t>Zagreb, 27. studenog 2017.</a:t>
            </a:r>
            <a:endParaRPr lang="hr-HR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746886"/>
            <a:ext cx="50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Zvonimir Grubišić, pomoćnik ravnatelja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5"/>
    </mc:Choice>
    <mc:Fallback xmlns="">
      <p:transition spd="slow" advTm="306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/>
              <a:t>Dvije vrste</a:t>
            </a:r>
          </a:p>
          <a:p>
            <a:pPr lvl="1"/>
            <a:r>
              <a:rPr lang="hr-HR" dirty="0" smtClean="0"/>
              <a:t>Operatori </a:t>
            </a:r>
            <a:r>
              <a:rPr lang="hr-HR" dirty="0"/>
              <a:t>ključnih usluga (</a:t>
            </a:r>
            <a:r>
              <a:rPr lang="hr-HR" i="1" dirty="0" err="1"/>
              <a:t>Operators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Essential</a:t>
            </a:r>
            <a:r>
              <a:rPr lang="hr-HR" i="1" dirty="0"/>
              <a:t> </a:t>
            </a:r>
            <a:r>
              <a:rPr lang="hr-HR" i="1" dirty="0" err="1"/>
              <a:t>Services</a:t>
            </a:r>
            <a:r>
              <a:rPr lang="hr-HR" dirty="0"/>
              <a:t>) – OES</a:t>
            </a:r>
          </a:p>
          <a:p>
            <a:pPr lvl="1"/>
            <a:r>
              <a:rPr lang="hr-HR" dirty="0" smtClean="0"/>
              <a:t>Pružatelji </a:t>
            </a:r>
            <a:r>
              <a:rPr lang="hr-HR" dirty="0"/>
              <a:t>digitalnih usluga ( </a:t>
            </a:r>
            <a:r>
              <a:rPr lang="hr-HR" i="1" dirty="0"/>
              <a:t>Digital Service </a:t>
            </a:r>
            <a:r>
              <a:rPr lang="hr-HR" i="1" dirty="0" err="1"/>
              <a:t>Providers</a:t>
            </a:r>
            <a:r>
              <a:rPr lang="hr-HR" dirty="0"/>
              <a:t>) - DSP</a:t>
            </a:r>
          </a:p>
          <a:p>
            <a:pPr marL="365760" lvl="1" indent="0">
              <a:buNone/>
            </a:pPr>
            <a:endParaRPr lang="hr-HR" dirty="0"/>
          </a:p>
          <a:p>
            <a:r>
              <a:rPr lang="hr-HR" dirty="0"/>
              <a:t>Kriteriji</a:t>
            </a:r>
          </a:p>
          <a:p>
            <a:pPr lvl="1"/>
            <a:r>
              <a:rPr lang="hr-HR" dirty="0"/>
              <a:t>Subjekt pruža uslugu koja je ključna za održavanje ključnih društvenih i/ili ekonomskih aktivnosti</a:t>
            </a:r>
          </a:p>
          <a:p>
            <a:pPr lvl="1"/>
            <a:r>
              <a:rPr lang="hr-HR" dirty="0"/>
              <a:t>Pružanje takve usluge ovisi o mrežnim informacijskim sustavima</a:t>
            </a:r>
          </a:p>
          <a:p>
            <a:pPr lvl="1"/>
            <a:r>
              <a:rPr lang="hr-HR" dirty="0"/>
              <a:t>Incident bi imao znatan učinak na pružanje te usluge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568952" cy="828965"/>
          </a:xfrm>
        </p:spPr>
        <p:txBody>
          <a:bodyPr/>
          <a:lstStyle/>
          <a:p>
            <a:r>
              <a:rPr lang="hr-HR" dirty="0" smtClean="0"/>
              <a:t>Trenutno stanje – Identifikacija entiteta NIS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11</a:t>
            </a:fld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eaLnBrk="0" fontAlgn="base" hangingPunct="0">
              <a:spcAft>
                <a:spcPct val="0"/>
              </a:spcAft>
              <a:buClrTx/>
              <a:buSzTx/>
            </a:pPr>
            <a:r>
              <a:rPr lang="hr-HR" sz="2800" dirty="0">
                <a:solidFill>
                  <a:prstClr val="black"/>
                </a:solidFill>
              </a:rPr>
              <a:t>NIS Direktiva – </a:t>
            </a:r>
            <a:r>
              <a:rPr lang="hr-HR" sz="1600" dirty="0">
                <a:solidFill>
                  <a:prstClr val="black"/>
                </a:solidFill>
              </a:rPr>
              <a:t>(…) </a:t>
            </a:r>
            <a:r>
              <a:rPr lang="hr-HR" sz="1600" i="1" dirty="0">
                <a:solidFill>
                  <a:prstClr val="black"/>
                </a:solidFill>
              </a:rPr>
              <a:t>Države članice osiguravaju da operatori ključnih usluga poduzimaju odgovarajuće i razmjerne tehničke i organizacijske mjere za upravljanje rizicima kojima su izloženi mrežni i informacijski sustavi kojima se služe u svojem poslovanju. Uzimajući u obzir najnovija dostignuća tim se mjerama osigurava razina sigurnosti mrežnih i informacijskih sustava primjerena riziku kojem su izložene</a:t>
            </a:r>
            <a:r>
              <a:rPr lang="hr-HR" sz="1600" dirty="0">
                <a:solidFill>
                  <a:prstClr val="black"/>
                </a:solidFill>
              </a:rPr>
              <a:t>.</a:t>
            </a:r>
          </a:p>
          <a:p>
            <a:pPr marL="342900" lvl="0" eaLnBrk="0" fontAlgn="base" hangingPunct="0">
              <a:spcAft>
                <a:spcPct val="0"/>
              </a:spcAft>
              <a:buClrTx/>
              <a:buSzTx/>
            </a:pPr>
            <a:r>
              <a:rPr lang="hr-HR" sz="2800" dirty="0" smtClean="0">
                <a:solidFill>
                  <a:prstClr val="black"/>
                </a:solidFill>
              </a:rPr>
              <a:t>NSKS </a:t>
            </a:r>
          </a:p>
          <a:p>
            <a:pPr marL="742950" lvl="1" indent="-285750" eaLnBrk="0" fontAlgn="base" hangingPunct="0">
              <a:spcAft>
                <a:spcPct val="0"/>
              </a:spcAft>
              <a:buClrTx/>
              <a:buSzTx/>
            </a:pPr>
            <a:r>
              <a:rPr lang="hr-HR" sz="1600" dirty="0" smtClean="0">
                <a:solidFill>
                  <a:prstClr val="black"/>
                </a:solidFill>
              </a:rPr>
              <a:t>D.2.3 </a:t>
            </a:r>
            <a:r>
              <a:rPr lang="hr-HR" sz="1600" dirty="0">
                <a:solidFill>
                  <a:prstClr val="black"/>
                </a:solidFill>
              </a:rPr>
              <a:t>(…) </a:t>
            </a:r>
            <a:r>
              <a:rPr lang="hr-HR" sz="1600" i="1" dirty="0">
                <a:solidFill>
                  <a:prstClr val="black"/>
                </a:solidFill>
              </a:rPr>
              <a:t>Definiranje i propisivanje minimalnih standarda za kritične komunikacijske i informacijske infrastrukture u okviru sektora kritične infrastrukture.</a:t>
            </a:r>
          </a:p>
          <a:p>
            <a:pPr marL="742950" lvl="1" indent="-285750" eaLnBrk="0" fontAlgn="base" hangingPunct="0">
              <a:spcAft>
                <a:spcPct val="0"/>
              </a:spcAft>
              <a:buClrTx/>
              <a:buSzTx/>
            </a:pPr>
            <a:r>
              <a:rPr lang="hr-HR" sz="1600" dirty="0">
                <a:solidFill>
                  <a:prstClr val="black"/>
                </a:solidFill>
              </a:rPr>
              <a:t>D.2.4 (…) </a:t>
            </a:r>
            <a:r>
              <a:rPr lang="hr-HR" sz="1600" i="1" dirty="0">
                <a:solidFill>
                  <a:prstClr val="black"/>
                </a:solidFill>
              </a:rPr>
              <a:t>Implementacija propisanih standarda za zaštitu kritične komunikacijske i informacijske infrastrukture.</a:t>
            </a:r>
          </a:p>
          <a:p>
            <a:pPr marL="742950" lvl="1" indent="-285750" eaLnBrk="0" fontAlgn="base" hangingPunct="0">
              <a:spcAft>
                <a:spcPct val="0"/>
              </a:spcAft>
              <a:buClrTx/>
              <a:buSzTx/>
            </a:pPr>
            <a:r>
              <a:rPr lang="hr-HR" sz="1600" dirty="0">
                <a:solidFill>
                  <a:prstClr val="black"/>
                </a:solidFill>
              </a:rPr>
              <a:t>D.2.5 (…) </a:t>
            </a:r>
            <a:r>
              <a:rPr lang="hr-HR" sz="1600" i="1" dirty="0">
                <a:solidFill>
                  <a:prstClr val="black"/>
                </a:solidFill>
              </a:rPr>
              <a:t>Nadzor provedbe propisanih standarda.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568952" cy="828965"/>
          </a:xfrm>
        </p:spPr>
        <p:txBody>
          <a:bodyPr/>
          <a:lstStyle/>
          <a:p>
            <a:r>
              <a:rPr lang="hr-HR" dirty="0" smtClean="0"/>
              <a:t>Poveznica s NSKS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9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OTKKS </a:t>
            </a:r>
            <a:r>
              <a:rPr lang="hr-HR" sz="4800" dirty="0"/>
              <a:t>i krizno djelovanje - </a:t>
            </a:r>
            <a:r>
              <a:rPr lang="hr-HR" sz="4800" dirty="0" err="1"/>
              <a:t>WannaCry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548" y="1412776"/>
            <a:ext cx="8136904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hr-HR" sz="2400" dirty="0"/>
              <a:t>Travanj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praćenje izvora,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analiza ranjivosti,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rana upozorenja</a:t>
            </a:r>
          </a:p>
          <a:p>
            <a:pPr marL="45720" indent="0" algn="just">
              <a:buNone/>
            </a:pPr>
            <a:r>
              <a:rPr lang="hr-HR" sz="2400" dirty="0"/>
              <a:t>Svibanj: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eskalacija,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koordinacija,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/>
              <a:t>Lessons learned</a:t>
            </a:r>
          </a:p>
          <a:p>
            <a:pPr marL="0" indent="0" fontAlgn="t">
              <a:lnSpc>
                <a:spcPct val="11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vi-VN" sz="2800" dirty="0"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05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13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006" y="2204864"/>
            <a:ext cx="5102794" cy="3785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33702"/>
            <a:ext cx="4536504" cy="30482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750" y="1412875"/>
            <a:ext cx="8135938" cy="4608513"/>
          </a:xfrm>
        </p:spPr>
        <p:txBody>
          <a:bodyPr/>
          <a:lstStyle/>
          <a:p>
            <a:pPr marL="4572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15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dalje?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960" y="1340768"/>
            <a:ext cx="7925504" cy="47525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hr-HR" sz="1600" dirty="0"/>
              <a:t>U RH je potrebno izgraditi nacionalni sustav upravljanja u </a:t>
            </a:r>
            <a:r>
              <a:rPr lang="hr-HR" sz="1600" dirty="0" err="1"/>
              <a:t>kibernetičkim</a:t>
            </a:r>
            <a:r>
              <a:rPr lang="hr-HR" sz="1600" dirty="0"/>
              <a:t> krizama, kao dio nacionalnog sustava upravljanja u krizama, u kojem će odgovornosti relevantnih sudionika biti jednoznačno određene na temelju postojećih nadležnosti tijela i dodatnog definiranja uloga tijela u slučajevima koji predstavljaju krizna stanja. </a:t>
            </a:r>
            <a:endParaRPr lang="hr-HR" sz="1600" dirty="0" smtClean="0"/>
          </a:p>
          <a:p>
            <a:pPr marL="45720" indent="0" algn="just">
              <a:buNone/>
            </a:pPr>
            <a:r>
              <a:rPr lang="hr-HR" sz="1600" dirty="0" smtClean="0"/>
              <a:t>Nacionalni </a:t>
            </a:r>
            <a:r>
              <a:rPr lang="hr-HR" sz="1600" dirty="0"/>
              <a:t>sustav upravljanja u </a:t>
            </a:r>
            <a:r>
              <a:rPr lang="hr-HR" sz="1600" dirty="0" err="1"/>
              <a:t>kibernetičkim</a:t>
            </a:r>
            <a:r>
              <a:rPr lang="hr-HR" sz="1600" dirty="0"/>
              <a:t> krizama treba osigurati: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sustavno praćenje stanja sigurnosti nacionalnog </a:t>
            </a:r>
            <a:r>
              <a:rPr lang="hr-HR" sz="1600" dirty="0" err="1"/>
              <a:t>kibernetičkog</a:t>
            </a:r>
            <a:r>
              <a:rPr lang="hr-HR" sz="1600" dirty="0"/>
              <a:t> prostora, u svrhu otkrivanja prijetnji koje mogu imati za posljedicu </a:t>
            </a:r>
            <a:r>
              <a:rPr lang="hr-HR" sz="1600" dirty="0" err="1"/>
              <a:t>kibernetičku</a:t>
            </a:r>
            <a:r>
              <a:rPr lang="hr-HR" sz="1600" dirty="0"/>
              <a:t> krizu,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periodično izvješćivanje o stanju </a:t>
            </a:r>
            <a:r>
              <a:rPr lang="hr-HR" sz="1600" dirty="0" err="1"/>
              <a:t>kibernetičke</a:t>
            </a:r>
            <a:r>
              <a:rPr lang="hr-HR" sz="1600" dirty="0"/>
              <a:t> sigurnosti,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učinkovito planiranje postupanja u </a:t>
            </a:r>
            <a:r>
              <a:rPr lang="hr-HR" sz="1600" dirty="0" err="1"/>
              <a:t>kibernetičkim</a:t>
            </a:r>
            <a:r>
              <a:rPr lang="hr-HR" sz="1600" dirty="0"/>
              <a:t> krizama,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usklađeno i koordinirano postupanje državnih tijela u </a:t>
            </a:r>
            <a:r>
              <a:rPr lang="hr-HR" sz="1600" dirty="0" err="1"/>
              <a:t>kibernetičkim</a:t>
            </a:r>
            <a:r>
              <a:rPr lang="hr-HR" sz="1600" dirty="0"/>
              <a:t> krizama. </a:t>
            </a:r>
          </a:p>
          <a:p>
            <a:pPr marL="45720" indent="0" algn="just">
              <a:buNone/>
            </a:pPr>
            <a:r>
              <a:rPr lang="hr-HR" sz="1600" dirty="0"/>
              <a:t>U tu svrhu potrebno je provesti iscrpnu analizu postojećeg stanja, osobito u odnosu na pravni okvir i potrebe za njegovim doradama u kontekstu možebitnog uvođenja novih nadležnosti koje zahtjeva bavljenje ovom problematikom. Temeljem rezultata provedene analize, predložit će se definicija pojma </a:t>
            </a:r>
            <a:r>
              <a:rPr lang="hr-HR" sz="1600" dirty="0" err="1"/>
              <a:t>kibernetičke</a:t>
            </a:r>
            <a:r>
              <a:rPr lang="hr-HR" sz="1600" dirty="0"/>
              <a:t> krize u okviru šireg koncepta nacionalnog upravljanja u krizama, kao i kriteriji za utvrđivanje </a:t>
            </a:r>
            <a:r>
              <a:rPr lang="hr-HR" sz="1600" dirty="0" err="1"/>
              <a:t>kibernetičke</a:t>
            </a:r>
            <a:r>
              <a:rPr lang="hr-HR" sz="1600" dirty="0"/>
              <a:t> krize. </a:t>
            </a:r>
          </a:p>
          <a:p>
            <a:pPr marL="292608" lvl="1" indent="0" fontAlgn="t">
              <a:lnSpc>
                <a:spcPct val="11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hr-HR" sz="1800" dirty="0">
              <a:cs typeface="Arial" pitchFamily="34" charset="0"/>
            </a:endParaRPr>
          </a:p>
          <a:p>
            <a:pPr marL="292608" lvl="1" indent="0" fontAlgn="t">
              <a:lnSpc>
                <a:spcPct val="11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vi-VN" sz="1800" dirty="0"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57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15</a:t>
            </a:fld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399184" y="4456552"/>
            <a:ext cx="429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Swis721 Cn BT"/>
              </a:rPr>
              <a:t>Kontakt:</a:t>
            </a:r>
          </a:p>
          <a:p>
            <a:pPr algn="ctr"/>
            <a:r>
              <a:rPr lang="hr-HR" sz="1600" dirty="0" smtClean="0">
                <a:latin typeface="Swis721 Cn BT"/>
              </a:rPr>
              <a:t>Zavod za sigurnost informacijskih sustava</a:t>
            </a:r>
          </a:p>
          <a:p>
            <a:pPr algn="ctr"/>
            <a:r>
              <a:rPr lang="hr-HR" sz="1600" dirty="0" smtClean="0">
                <a:latin typeface="Swis721 Cn BT"/>
              </a:rPr>
              <a:t>telefon +385 1 46 94 100</a:t>
            </a:r>
          </a:p>
          <a:p>
            <a:pPr algn="ctr"/>
            <a:r>
              <a:rPr lang="hr-HR" sz="1600" dirty="0" err="1" smtClean="0">
                <a:latin typeface="Swis721 Cn BT"/>
              </a:rPr>
              <a:t>fax</a:t>
            </a:r>
            <a:r>
              <a:rPr lang="hr-HR" sz="1600" dirty="0" smtClean="0">
                <a:latin typeface="Swis721 Cn BT"/>
              </a:rPr>
              <a:t> +</a:t>
            </a:r>
            <a:r>
              <a:rPr lang="hr-HR" sz="1600" dirty="0">
                <a:latin typeface="Swis721 Cn BT"/>
              </a:rPr>
              <a:t>385 1 46 94 </a:t>
            </a:r>
            <a:r>
              <a:rPr lang="hr-HR" sz="1600" dirty="0" smtClean="0">
                <a:latin typeface="Swis721 Cn BT"/>
              </a:rPr>
              <a:t>110</a:t>
            </a:r>
          </a:p>
          <a:p>
            <a:pPr algn="ctr"/>
            <a:r>
              <a:rPr lang="hr-HR" sz="1600" u="sng" dirty="0" smtClean="0">
                <a:solidFill>
                  <a:schemeClr val="bg2">
                    <a:lumMod val="50000"/>
                  </a:schemeClr>
                </a:solidFill>
                <a:latin typeface="Swis721 Cn BT"/>
              </a:rPr>
              <a:t>zsis@zsis.hr</a:t>
            </a:r>
          </a:p>
          <a:p>
            <a:pPr algn="ctr"/>
            <a:r>
              <a:rPr lang="hr-HR" sz="1600" u="sng" dirty="0">
                <a:solidFill>
                  <a:schemeClr val="bg2">
                    <a:lumMod val="50000"/>
                  </a:schemeClr>
                </a:solidFill>
                <a:latin typeface="Swis721 Cn BT"/>
              </a:rPr>
              <a:t>cert@zsis.hr </a:t>
            </a:r>
          </a:p>
          <a:p>
            <a:pPr algn="ctr"/>
            <a:r>
              <a:rPr lang="hr-HR" sz="1600" u="sng" dirty="0" smtClean="0">
                <a:solidFill>
                  <a:schemeClr val="bg2">
                    <a:lumMod val="50000"/>
                  </a:schemeClr>
                </a:solidFill>
                <a:latin typeface="Swis721 Cn BT"/>
              </a:rPr>
              <a:t>www.zsis.hr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51186" y="2204864"/>
            <a:ext cx="9195186" cy="15130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7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25006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2"/>
    </mc:Choice>
    <mc:Fallback xmlns="">
      <p:transition spd="slow" advTm="187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150" dirty="0" smtClean="0"/>
              <a:t>Pravni okvir</a:t>
            </a:r>
            <a:endParaRPr lang="hr-HR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33629"/>
            <a:ext cx="7992888" cy="47671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Zakon </a:t>
            </a:r>
            <a:r>
              <a:rPr lang="hr-HR" sz="2400" dirty="0">
                <a:cs typeface="Arial" panose="020B0604020202020204" pitchFamily="34" charset="0"/>
              </a:rPr>
              <a:t>o sigurnosno – obavještajnom sustavu </a:t>
            </a:r>
            <a:r>
              <a:rPr lang="hr-HR" sz="2400" dirty="0" smtClean="0">
                <a:cs typeface="Arial" panose="020B0604020202020204" pitchFamily="34" charset="0"/>
              </a:rPr>
              <a:t>(7/2006)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Zakon </a:t>
            </a:r>
            <a:r>
              <a:rPr lang="hr-HR" sz="2400" dirty="0">
                <a:cs typeface="Arial" panose="020B0604020202020204" pitchFamily="34" charset="0"/>
              </a:rPr>
              <a:t>o informacijskoj sigurnosti </a:t>
            </a:r>
            <a:r>
              <a:rPr lang="hr-HR" sz="2400" dirty="0" smtClean="0">
                <a:cs typeface="Arial" panose="020B0604020202020204" pitchFamily="34" charset="0"/>
              </a:rPr>
              <a:t>(7/2007</a:t>
            </a:r>
            <a:r>
              <a:rPr lang="hr-HR" sz="2400" dirty="0">
                <a:cs typeface="Arial" panose="020B0604020202020204" pitchFamily="34" charset="0"/>
              </a:rPr>
              <a:t>) </a:t>
            </a:r>
            <a:endParaRPr lang="hr-HR" sz="2400" dirty="0" smtClean="0"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Zakon o kritičnim infrastrukturama (NN 56/13)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Zakon o tajnosti podataka (8/2007)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Kazneni zakon (5/2015)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Zakon o državnoj informacijskoj infrastrukturi (NN 92/14)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pt-BR" sz="2400" dirty="0">
                <a:cs typeface="Arial" panose="020B0604020202020204" pitchFamily="34" charset="0"/>
              </a:rPr>
              <a:t>Zakon o sustavu domovinske </a:t>
            </a:r>
            <a:r>
              <a:rPr lang="pt-BR" sz="2400" dirty="0" smtClean="0">
                <a:cs typeface="Arial" panose="020B0604020202020204" pitchFamily="34" charset="0"/>
              </a:rPr>
              <a:t>sigurnosti</a:t>
            </a:r>
            <a:r>
              <a:rPr lang="hr-HR" sz="2400" dirty="0" smtClean="0">
                <a:cs typeface="Arial" panose="020B0604020202020204" pitchFamily="34" charset="0"/>
              </a:rPr>
              <a:t> (NN 108/2017)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>
                <a:cs typeface="Arial" panose="020B0604020202020204" pitchFamily="34" charset="0"/>
              </a:rPr>
              <a:t>Uredba o mjerama informacijske sigurnosti </a:t>
            </a:r>
            <a:r>
              <a:rPr lang="hr-HR" sz="2400" dirty="0" smtClean="0">
                <a:cs typeface="Arial" panose="020B0604020202020204" pitchFamily="34" charset="0"/>
              </a:rPr>
              <a:t>(NN 46/08)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pl-PL" sz="2400" dirty="0">
                <a:cs typeface="Arial" panose="020B0604020202020204" pitchFamily="34" charset="0"/>
              </a:rPr>
              <a:t>Uredba o organizacijskim i tehničkim standardima za povezivanje na državnu informacijsku infrastrukturu (NN 60/2017)</a:t>
            </a:r>
            <a:endParaRPr lang="hr-HR" sz="24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None/>
            </a:pPr>
            <a:endParaRPr lang="pl-PL" sz="24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>
                <a:latin typeface="+mj-lt"/>
              </a:rPr>
              <a:pPr/>
              <a:t>2</a:t>
            </a:fld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150" dirty="0" smtClean="0"/>
              <a:t>Pravni okvir</a:t>
            </a:r>
            <a:endParaRPr lang="hr-HR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33629"/>
            <a:ext cx="7992888" cy="47671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>
                <a:cs typeface="Arial" panose="020B0604020202020204" pitchFamily="34" charset="0"/>
              </a:rPr>
              <a:t>Nacionalna strategija </a:t>
            </a:r>
            <a:r>
              <a:rPr lang="hr-HR" sz="2400" dirty="0" err="1">
                <a:cs typeface="Arial" panose="020B0604020202020204" pitchFamily="34" charset="0"/>
              </a:rPr>
              <a:t>kibernetičke</a:t>
            </a:r>
            <a:r>
              <a:rPr lang="hr-HR" sz="2400" dirty="0">
                <a:cs typeface="Arial" panose="020B0604020202020204" pitchFamily="34" charset="0"/>
              </a:rPr>
              <a:t> sigurnosti RH i Akcijski planovi (NN 108/15)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Strategija e-Hrvatska 2020 (5/2017)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>
                <a:cs typeface="Arial" panose="020B0604020202020204" pitchFamily="34" charset="0"/>
              </a:rPr>
              <a:t>Strategija nacionalne sigurnosti (NN 73/17</a:t>
            </a:r>
            <a:r>
              <a:rPr lang="hr-HR" sz="2400" dirty="0" smtClean="0"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Odluka o određivanju nacionalnih koordinatora implementacije Mjera odgovora na krize Organizacije Sjevernoatlantskog ugovora u Republici Hrvatskoj (2/2014)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Plan obrane RH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NIS Direktiva (6/2016)</a:t>
            </a:r>
          </a:p>
          <a:p>
            <a:pPr marL="365125" indent="-365125">
              <a:lnSpc>
                <a:spcPct val="11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2400" dirty="0" smtClean="0">
                <a:cs typeface="Arial" panose="020B0604020202020204" pitchFamily="34" charset="0"/>
              </a:rPr>
              <a:t>Ostali </a:t>
            </a:r>
            <a:r>
              <a:rPr lang="hr-HR" sz="2400" dirty="0" err="1" smtClean="0">
                <a:cs typeface="Arial" panose="020B0604020202020204" pitchFamily="34" charset="0"/>
              </a:rPr>
              <a:t>podzakonski</a:t>
            </a:r>
            <a:r>
              <a:rPr lang="hr-HR" sz="2400" dirty="0" smtClean="0">
                <a:cs typeface="Arial" panose="020B0604020202020204" pitchFamily="34" charset="0"/>
              </a:rPr>
              <a:t> akti…..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>
                <a:latin typeface="+mj-lt"/>
              </a:rPr>
              <a:pPr/>
              <a:t>3</a:t>
            </a:fld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8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2716"/>
            <a:ext cx="8100900" cy="4758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hr-HR" sz="2000" dirty="0"/>
              <a:t>Zakon o kritičnim infrastrukturama (2013</a:t>
            </a:r>
            <a:r>
              <a:rPr lang="hr-HR" sz="2000" dirty="0" smtClean="0"/>
              <a:t>)</a:t>
            </a:r>
          </a:p>
          <a:p>
            <a:pPr marL="45720" indent="0" algn="just">
              <a:buNone/>
            </a:pPr>
            <a:endParaRPr lang="hr-HR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433751"/>
            <a:ext cx="8190531" cy="828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0" spc="-150" dirty="0" smtClean="0"/>
              <a:t>Postojeće stanje u RH </a:t>
            </a:r>
            <a:endParaRPr lang="hr-HR" b="0" spc="-1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1597778"/>
            <a:ext cx="4536503" cy="45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75726" y="1781483"/>
            <a:ext cx="7992549" cy="3871296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433751"/>
            <a:ext cx="8190531" cy="828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0" spc="-150" dirty="0" smtClean="0"/>
              <a:t>Postojeće stanje u RH </a:t>
            </a:r>
            <a:endParaRPr lang="hr-HR" b="0" spc="-150" dirty="0"/>
          </a:p>
        </p:txBody>
      </p:sp>
    </p:spTree>
    <p:extLst>
      <p:ext uri="{BB962C8B-B14F-4D97-AF65-F5344CB8AC3E}">
        <p14:creationId xmlns:p14="http://schemas.microsoft.com/office/powerpoint/2010/main" val="25399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Cilj</a:t>
            </a:r>
            <a:endParaRPr lang="hr-H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>
                <a:solidFill>
                  <a:prstClr val="black"/>
                </a:solidFill>
              </a:rPr>
              <a:pPr/>
              <a:t>6</a:t>
            </a:fld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643390"/>
            <a:ext cx="8745007" cy="2809220"/>
            <a:chOff x="152400" y="1643390"/>
            <a:chExt cx="8745007" cy="2809220"/>
          </a:xfrm>
        </p:grpSpPr>
        <p:pic>
          <p:nvPicPr>
            <p:cNvPr id="6" name="Content Placeholder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34" y="2057400"/>
              <a:ext cx="2142566" cy="2133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61394" y="164339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Energetika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981200"/>
              <a:ext cx="1066800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Kom. i inf.teh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29718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Zdravstvo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3194" y="32766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Vode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35814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Hrana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38862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Financije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23394" y="41910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Opasne tvari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9800" y="190500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Javne službe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2938790"/>
              <a:ext cx="92460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10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Spomenici</a:t>
              </a:r>
              <a:endParaRPr lang="en-US" sz="1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86200" y="2362200"/>
              <a:ext cx="2057400" cy="1176010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hr-HR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2438400"/>
              <a:ext cx="76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0" b="1" dirty="0" smtClean="0">
                  <a:solidFill>
                    <a:srgbClr val="FF0000"/>
                  </a:solidFill>
                  <a:latin typeface="Calibri"/>
                </a:rPr>
                <a:t>?</a:t>
              </a:r>
              <a:endParaRPr lang="hr-HR" sz="6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086030" y="2819400"/>
              <a:ext cx="489204" cy="304800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hr-HR" kern="0" smtClea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1897491"/>
              <a:ext cx="2344207" cy="2344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8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8066803" cy="47525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100" b="1" dirty="0"/>
              <a:t>(D) Kritična komunikacijska i informacijska infrastruktura i upravljanje </a:t>
            </a:r>
            <a:r>
              <a:rPr lang="hr-HR" sz="2100" b="1" dirty="0" err="1"/>
              <a:t>kibernetičkim</a:t>
            </a:r>
            <a:r>
              <a:rPr lang="hr-HR" sz="2100" b="1" dirty="0"/>
              <a:t> krizama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100" b="1" dirty="0"/>
              <a:t>D5 - Uspostaviti kapacitete za učinkoviti odgovor na prijetnju koja može imati za posljedicu </a:t>
            </a:r>
            <a:r>
              <a:rPr lang="hr-HR" sz="2100" b="1" dirty="0" err="1"/>
              <a:t>kibernetičku</a:t>
            </a:r>
            <a:r>
              <a:rPr lang="hr-HR" sz="2100" b="1" dirty="0"/>
              <a:t> krizu</a:t>
            </a:r>
            <a:r>
              <a:rPr lang="hr-HR" sz="2100" dirty="0" smtClean="0"/>
              <a:t>.</a:t>
            </a:r>
          </a:p>
          <a:p>
            <a:pPr marL="0" indent="0">
              <a:buNone/>
            </a:pPr>
            <a:endParaRPr lang="hr-HR" sz="2100" dirty="0" smtClean="0"/>
          </a:p>
          <a:p>
            <a:pPr marL="45720" indent="0" algn="just">
              <a:buNone/>
            </a:pPr>
            <a:r>
              <a:rPr lang="hr-HR" sz="1800" dirty="0"/>
              <a:t>Mjera D.5.1 Provesti analizu kapaciteta i načina postupanja državnih tijela u slučajevima </a:t>
            </a:r>
            <a:r>
              <a:rPr lang="hr-HR" sz="1800" dirty="0" err="1"/>
              <a:t>kibernetičkih</a:t>
            </a:r>
            <a:r>
              <a:rPr lang="hr-HR" sz="1800" dirty="0"/>
              <a:t> kriza kao dijelu nacionalnog sustava upravljanja u krizama. </a:t>
            </a:r>
          </a:p>
          <a:p>
            <a:pPr marL="45720" indent="0" algn="just">
              <a:buNone/>
            </a:pPr>
            <a:r>
              <a:rPr lang="hr-HR" sz="1800" dirty="0"/>
              <a:t>Mjera D.5.2 Utvrditi kriterije za definiranje pojma </a:t>
            </a:r>
            <a:r>
              <a:rPr lang="hr-HR" sz="1800" dirty="0" err="1"/>
              <a:t>kibernetičke</a:t>
            </a:r>
            <a:r>
              <a:rPr lang="hr-HR" sz="1800" dirty="0"/>
              <a:t> krize u okviru šireg koncepta nacionalnog upravljanja u krizama, kao i kriterije za utvrđivanje/proglašavanje </a:t>
            </a:r>
            <a:r>
              <a:rPr lang="hr-HR" sz="1800" dirty="0" err="1"/>
              <a:t>kibernetičke</a:t>
            </a:r>
            <a:r>
              <a:rPr lang="hr-HR" sz="1800" dirty="0"/>
              <a:t> krize.</a:t>
            </a:r>
          </a:p>
          <a:p>
            <a:pPr marL="45720" indent="0" algn="just">
              <a:buNone/>
            </a:pPr>
            <a:r>
              <a:rPr lang="hr-HR" sz="1800" dirty="0"/>
              <a:t>Mjera D.5.3 Izrada planova postupanja u </a:t>
            </a:r>
            <a:r>
              <a:rPr lang="hr-HR" sz="1800" dirty="0" err="1"/>
              <a:t>kibenetičkim</a:t>
            </a:r>
            <a:r>
              <a:rPr lang="hr-HR" sz="1800" dirty="0"/>
              <a:t> krizama i njihovo kontinuirano ažuriranje.</a:t>
            </a:r>
          </a:p>
          <a:p>
            <a:pPr marL="45720" indent="0" algn="just">
              <a:buNone/>
            </a:pPr>
            <a:r>
              <a:rPr lang="hr-HR" sz="1800" b="1" dirty="0"/>
              <a:t>Nositelj</a:t>
            </a:r>
            <a:r>
              <a:rPr lang="hr-HR" sz="1800" dirty="0"/>
              <a:t>: </a:t>
            </a:r>
            <a:r>
              <a:rPr lang="hr-HR" sz="1800" dirty="0">
                <a:solidFill>
                  <a:srgbClr val="FF0000"/>
                </a:solidFill>
              </a:rPr>
              <a:t>Nacionalno vijeće za </a:t>
            </a:r>
            <a:r>
              <a:rPr lang="hr-HR" sz="1800" dirty="0" err="1">
                <a:solidFill>
                  <a:srgbClr val="FF0000"/>
                </a:solidFill>
              </a:rPr>
              <a:t>kibernetičku</a:t>
            </a:r>
            <a:r>
              <a:rPr lang="hr-HR" sz="1800" dirty="0">
                <a:solidFill>
                  <a:srgbClr val="FF0000"/>
                </a:solidFill>
              </a:rPr>
              <a:t> sigurnost </a:t>
            </a:r>
          </a:p>
          <a:p>
            <a:pPr marL="45720" indent="0" algn="just">
              <a:buNone/>
            </a:pPr>
            <a:r>
              <a:rPr lang="hr-HR" sz="1800" b="1" dirty="0" err="1"/>
              <a:t>Sunositelji</a:t>
            </a:r>
            <a:r>
              <a:rPr lang="hr-HR" sz="1800" dirty="0"/>
              <a:t>: </a:t>
            </a:r>
            <a:r>
              <a:rPr lang="hr-HR" sz="1800" dirty="0">
                <a:solidFill>
                  <a:srgbClr val="FF0000"/>
                </a:solidFill>
              </a:rPr>
              <a:t>Operativno-tehnička koordinacija za </a:t>
            </a:r>
            <a:r>
              <a:rPr lang="hr-HR" sz="1800" dirty="0" err="1">
                <a:solidFill>
                  <a:srgbClr val="FF0000"/>
                </a:solidFill>
              </a:rPr>
              <a:t>kibernetičku</a:t>
            </a:r>
            <a:r>
              <a:rPr lang="hr-HR" sz="1800" dirty="0">
                <a:solidFill>
                  <a:srgbClr val="FF0000"/>
                </a:solidFill>
              </a:rPr>
              <a:t> sigurnost </a:t>
            </a:r>
          </a:p>
          <a:p>
            <a:pPr marL="45720" indent="0" algn="just">
              <a:buNone/>
            </a:pPr>
            <a:r>
              <a:rPr lang="hr-HR" sz="1800" b="1" dirty="0"/>
              <a:t>Početak provedbe:</a:t>
            </a:r>
            <a:r>
              <a:rPr lang="hr-HR" sz="1800" dirty="0"/>
              <a:t> Po donošenju Odluke o osnivanju Nacionalnog vijeća za </a:t>
            </a:r>
            <a:r>
              <a:rPr lang="hr-HR" sz="1800" dirty="0" err="1"/>
              <a:t>kibernetičku</a:t>
            </a:r>
            <a:r>
              <a:rPr lang="hr-HR" sz="1800" dirty="0"/>
              <a:t> sigurnost i Operativno-tehničke koordinacije za </a:t>
            </a:r>
            <a:r>
              <a:rPr lang="hr-HR" sz="1800" dirty="0" err="1"/>
              <a:t>kibernetičku</a:t>
            </a:r>
            <a:r>
              <a:rPr lang="hr-HR" sz="1800" dirty="0"/>
              <a:t> sigurnost </a:t>
            </a:r>
          </a:p>
          <a:p>
            <a:pPr marL="45720" indent="0" algn="just">
              <a:buNone/>
            </a:pPr>
            <a:r>
              <a:rPr lang="hr-HR" sz="1800" b="1" dirty="0"/>
              <a:t>Pokazatelji provedbe:</a:t>
            </a:r>
            <a:r>
              <a:rPr lang="hr-HR" sz="1800" dirty="0"/>
              <a:t> Provedena analiza, u</a:t>
            </a:r>
            <a:r>
              <a:rPr lang="en-US" sz="1800" dirty="0"/>
              <a:t>tvrđeni </a:t>
            </a:r>
            <a:r>
              <a:rPr lang="en-US" sz="1800" dirty="0" err="1"/>
              <a:t>kriteriji</a:t>
            </a:r>
            <a:r>
              <a:rPr lang="hr-HR" sz="1800" dirty="0"/>
              <a:t>, izrađeni planovi i utvrđen način njihovog ažuriranja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6A1D71B-FFC3-4D4B-AE72-ADC8C8EEE5A1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4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/>
            <a:r>
              <a:rPr lang="hr-HR" dirty="0" smtClean="0"/>
              <a:t>Direktiva </a:t>
            </a:r>
            <a:r>
              <a:rPr lang="hr-HR" dirty="0"/>
              <a:t>(EU) 2016/1148 Europskog parlamenta i vijeća o mjerama za visoku zajedničku razinu sigurnosti mrežnih i informacijskih sustava širom </a:t>
            </a:r>
            <a:r>
              <a:rPr lang="hr-HR" dirty="0" smtClean="0"/>
              <a:t>Unije</a:t>
            </a:r>
          </a:p>
          <a:p>
            <a:pPr marL="342900"/>
            <a:r>
              <a:rPr lang="en-US" dirty="0" smtClean="0"/>
              <a:t>NIS </a:t>
            </a:r>
            <a:r>
              <a:rPr lang="en-US" dirty="0"/>
              <a:t>– </a:t>
            </a:r>
            <a:r>
              <a:rPr lang="en-US" i="1" dirty="0"/>
              <a:t>Network Information Security </a:t>
            </a:r>
            <a:r>
              <a:rPr lang="en-US" i="1" dirty="0" smtClean="0"/>
              <a:t>Directive</a:t>
            </a:r>
            <a:r>
              <a:rPr lang="hr-HR" i="1" dirty="0" smtClean="0"/>
              <a:t> </a:t>
            </a:r>
          </a:p>
          <a:p>
            <a:pPr marL="342900"/>
            <a:r>
              <a:rPr lang="hr-HR" dirty="0" smtClean="0"/>
              <a:t>Nova</a:t>
            </a:r>
            <a:r>
              <a:rPr lang="hr-HR" i="1" dirty="0" smtClean="0"/>
              <a:t> </a:t>
            </a:r>
            <a:r>
              <a:rPr lang="hr-HR" dirty="0" smtClean="0"/>
              <a:t>EU</a:t>
            </a:r>
            <a:r>
              <a:rPr lang="hr-HR" i="1" dirty="0" smtClean="0"/>
              <a:t> </a:t>
            </a:r>
            <a:r>
              <a:rPr lang="hr-HR" i="1" dirty="0"/>
              <a:t>Cyber </a:t>
            </a:r>
            <a:r>
              <a:rPr lang="hr-HR" i="1" dirty="0" err="1"/>
              <a:t>Security</a:t>
            </a:r>
            <a:r>
              <a:rPr lang="hr-HR" i="1" dirty="0"/>
              <a:t> </a:t>
            </a:r>
            <a:r>
              <a:rPr lang="hr-HR" i="1" dirty="0" err="1"/>
              <a:t>Policy</a:t>
            </a:r>
            <a:endParaRPr lang="hr-HR" i="1" dirty="0"/>
          </a:p>
          <a:p>
            <a:pPr marL="342900"/>
            <a:r>
              <a:rPr lang="hr-HR" dirty="0"/>
              <a:t>Sve DČ obveznice primjene</a:t>
            </a:r>
          </a:p>
          <a:p>
            <a:pPr marL="342900"/>
            <a:r>
              <a:rPr lang="hr-HR" dirty="0" smtClean="0"/>
              <a:t>Ne </a:t>
            </a:r>
            <a:r>
              <a:rPr lang="hr-HR" dirty="0"/>
              <a:t>odnosi se na sve kompanije u </a:t>
            </a:r>
            <a:r>
              <a:rPr lang="hr-HR" dirty="0" smtClean="0"/>
              <a:t>EU</a:t>
            </a:r>
          </a:p>
          <a:p>
            <a:pPr marL="342900"/>
            <a:r>
              <a:rPr lang="hr-HR" dirty="0" smtClean="0"/>
              <a:t>Fokus </a:t>
            </a:r>
            <a:r>
              <a:rPr lang="hr-HR" dirty="0"/>
              <a:t>na esencijalnim/ključnim/kritičnim uslugama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 – NIS Direktiva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3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71B-FFC3-4D4B-AE72-ADC8C8EEE5A1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smtClean="0"/>
              <a:t>Poboljšanje </a:t>
            </a:r>
            <a:r>
              <a:rPr lang="hr-HR" dirty="0"/>
              <a:t>nacionalnih sposobnosti u području </a:t>
            </a:r>
            <a:r>
              <a:rPr lang="hr-HR" dirty="0" err="1" smtClean="0"/>
              <a:t>kibernetičke</a:t>
            </a:r>
            <a:r>
              <a:rPr lang="hr-HR" dirty="0" smtClean="0"/>
              <a:t> sigurnosti</a:t>
            </a:r>
          </a:p>
          <a:p>
            <a:r>
              <a:rPr lang="hr-HR" dirty="0" smtClean="0"/>
              <a:t>Uspostava </a:t>
            </a:r>
            <a:r>
              <a:rPr lang="hr-HR" dirty="0"/>
              <a:t>suradnje na razini </a:t>
            </a:r>
            <a:r>
              <a:rPr lang="hr-HR" dirty="0" smtClean="0"/>
              <a:t>EU-a</a:t>
            </a:r>
          </a:p>
          <a:p>
            <a:r>
              <a:rPr lang="hr-HR" dirty="0" smtClean="0"/>
              <a:t>Promicanje </a:t>
            </a:r>
            <a:r>
              <a:rPr lang="hr-HR" dirty="0"/>
              <a:t>kulture upravljanja rizikom i izvješćivanja o incidentima među ključnim gospodarskim subjektima, prije svega operatorima ključnih usluga za održavanje gospodarskih i društvenih aktivnosti i pružatelja digitalnih </a:t>
            </a:r>
            <a:r>
              <a:rPr lang="hr-HR" dirty="0" smtClean="0"/>
              <a:t>usluga 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 – Ciljevi NIS Direktive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0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SIS_template_2016">
  <a:themeElements>
    <a:clrScheme name="ZSI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5967AF"/>
      </a:accent5>
      <a:accent6>
        <a:srgbClr val="063C64"/>
      </a:accent6>
      <a:hlink>
        <a:srgbClr val="56C7AA"/>
      </a:hlink>
      <a:folHlink>
        <a:srgbClr val="59A8D1"/>
      </a:folHlink>
    </a:clrScheme>
    <a:fontScheme name="ZSI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ZSIS_template_2016</Template>
  <TotalTime>4613</TotalTime>
  <Words>845</Words>
  <Application>Microsoft Office PowerPoint</Application>
  <PresentationFormat>On-screen Show (4:3)</PresentationFormat>
  <Paragraphs>139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ZSIS_template_2016</vt:lpstr>
      <vt:lpstr>PowerPoint Presentation</vt:lpstr>
      <vt:lpstr>Pravni okvir</vt:lpstr>
      <vt:lpstr>Pravni okvir</vt:lpstr>
      <vt:lpstr>PowerPoint Presentation</vt:lpstr>
      <vt:lpstr>PowerPoint Presentation</vt:lpstr>
      <vt:lpstr>Cilj</vt:lpstr>
      <vt:lpstr>Trenutno stanje</vt:lpstr>
      <vt:lpstr>Trenutno stanje – NIS Direktiva</vt:lpstr>
      <vt:lpstr>Trenutno stanje – Ciljevi NIS Direktive</vt:lpstr>
      <vt:lpstr>Trenutno stanje – Identifikacija entiteta NIS</vt:lpstr>
      <vt:lpstr>Poveznica s NSKS</vt:lpstr>
      <vt:lpstr>OTKKS i krizno djelovanje - WannaCry</vt:lpstr>
      <vt:lpstr>Trendovi</vt:lpstr>
      <vt:lpstr>Što dalje?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Hitne</cp:lastModifiedBy>
  <cp:revision>4</cp:revision>
  <cp:lastPrinted>2015-12-07T14:56:30Z</cp:lastPrinted>
  <dcterms:created xsi:type="dcterms:W3CDTF">2016-01-14T12:37:57Z</dcterms:created>
  <dcterms:modified xsi:type="dcterms:W3CDTF">2017-11-27T13:17:17Z</dcterms:modified>
</cp:coreProperties>
</file>